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15" r:id="rId29"/>
    <p:sldId id="316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816" y="-96"/>
      </p:cViewPr>
      <p:guideLst>
        <p:guide orient="horz" pos="816"/>
        <p:guide orient="horz" pos="1027"/>
        <p:guide pos="402"/>
        <p:guide pos="32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EC3612B-690F-5040-A91F-3EF3C0CF1C15}" type="datetimeFigureOut">
              <a:rPr lang="en-US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9D1E7B1-B432-B54C-97CB-7226C51E5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0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84704E-F6CD-3041-9B3C-B1EC8DB39E57}" type="datetimeFigureOut">
              <a:rPr lang="en-US"/>
              <a:pPr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6D832A5-ACF7-8B47-BFCC-4573B9A71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58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3738"/>
            <a:ext cx="4613275" cy="34607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089" y="4386375"/>
            <a:ext cx="5548025" cy="41548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3738"/>
            <a:ext cx="4613275" cy="34607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089" y="4386375"/>
            <a:ext cx="5548025" cy="41548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3738"/>
            <a:ext cx="4613275" cy="34607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089" y="4386375"/>
            <a:ext cx="5548025" cy="41548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nner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9"/>
          <a:stretch>
            <a:fillRect/>
          </a:stretch>
        </p:blipFill>
        <p:spPr bwMode="auto">
          <a:xfrm>
            <a:off x="0" y="31242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WPA _logo_bl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1423988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533400"/>
            <a:ext cx="5791200" cy="13716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03123"/>
            <a:ext cx="5512904" cy="914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7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2E30B-8A37-114F-8F0C-C3688BF35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66428"/>
            <a:ext cx="7961313" cy="1205802"/>
          </a:xfrm>
        </p:spPr>
        <p:txBody>
          <a:bodyPr anchor="b"/>
          <a:lstStyle>
            <a:lvl1pPr algn="l">
              <a:defRPr sz="3200" b="1" cap="all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F2B2FB-EDCB-9F47-9013-6FB046E449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137028"/>
            <a:ext cx="9144000" cy="8946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CB0124-F0F4-3C47-9BD9-F861462E3B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738CB4-5A69-BA45-8BB1-DD9C0CA47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2498C-721A-D54D-A180-02042E3E8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274638"/>
            <a:ext cx="7262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6D6F71"/>
                </a:solidFill>
                <a:cs typeface="Arial" charset="0"/>
              </a:defRPr>
            </a:lvl1pPr>
          </a:lstStyle>
          <a:p>
            <a:r>
              <a:rPr lang="en-US" smtClean="0"/>
              <a:t>Copyright © 2011. World Psychiatric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6D6F71"/>
                </a:solidFill>
                <a:cs typeface="Arial" charset="0"/>
              </a:defRPr>
            </a:lvl1pPr>
          </a:lstStyle>
          <a:p>
            <a:fld id="{CAA2405D-6B51-494E-89D0-AF4DA35348D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WPA _logo_blk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74638"/>
            <a:ext cx="8874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27013" indent="-2270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27063" indent="-2825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917575" indent="-2349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20015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AR" sz="2400" dirty="0">
                <a:solidFill>
                  <a:srgbClr val="6D6F71"/>
                </a:solidFill>
                <a:latin typeface="Arial" charset="0"/>
                <a:cs typeface="Arial" charset="0"/>
              </a:rPr>
              <a:t>WPA Educational Programme on </a:t>
            </a:r>
            <a:r>
              <a:rPr lang="es-AR" sz="2400" dirty="0" smtClean="0">
                <a:solidFill>
                  <a:srgbClr val="6D6F71"/>
                </a:solidFill>
                <a:latin typeface="Arial" charset="0"/>
                <a:cs typeface="Arial" charset="0"/>
              </a:rPr>
              <a:t>Cultural Aspects of Depression</a:t>
            </a:r>
            <a:endParaRPr lang="es-ES" sz="2400" dirty="0">
              <a:solidFill>
                <a:srgbClr val="6D6F71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557200" y="2103438"/>
            <a:ext cx="5867400" cy="9144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6D6F71"/>
                </a:solidFill>
                <a:latin typeface="Arial" charset="0"/>
                <a:cs typeface="Arial" charset="0"/>
              </a:rPr>
              <a:t>M. </a:t>
            </a:r>
            <a:r>
              <a:rPr lang="es-ES" dirty="0" err="1" smtClean="0">
                <a:solidFill>
                  <a:srgbClr val="6D6F71"/>
                </a:solidFill>
                <a:latin typeface="Arial" charset="0"/>
                <a:cs typeface="Arial" charset="0"/>
              </a:rPr>
              <a:t>Kastrup</a:t>
            </a:r>
            <a:r>
              <a:rPr lang="es-ES" dirty="0" smtClean="0">
                <a:solidFill>
                  <a:srgbClr val="6D6F71"/>
                </a:solidFill>
                <a:latin typeface="Arial" charset="0"/>
                <a:cs typeface="Arial" charset="0"/>
              </a:rPr>
              <a:t>, W. </a:t>
            </a:r>
            <a:r>
              <a:rPr lang="es-ES" dirty="0" err="1" smtClean="0">
                <a:solidFill>
                  <a:srgbClr val="6D6F71"/>
                </a:solidFill>
                <a:latin typeface="Arial" charset="0"/>
                <a:cs typeface="Arial" charset="0"/>
              </a:rPr>
              <a:t>Machleidt</a:t>
            </a:r>
            <a:r>
              <a:rPr lang="es-ES" dirty="0" smtClean="0">
                <a:solidFill>
                  <a:srgbClr val="6D6F71"/>
                </a:solidFill>
                <a:latin typeface="Arial" charset="0"/>
                <a:cs typeface="Arial" charset="0"/>
              </a:rPr>
              <a:t>, K. </a:t>
            </a:r>
            <a:r>
              <a:rPr lang="es-ES" dirty="0" err="1" smtClean="0">
                <a:solidFill>
                  <a:srgbClr val="6D6F71"/>
                </a:solidFill>
                <a:latin typeface="Arial" charset="0"/>
                <a:cs typeface="Arial" charset="0"/>
              </a:rPr>
              <a:t>Behrens</a:t>
            </a:r>
            <a:r>
              <a:rPr lang="es-ES" dirty="0" smtClean="0">
                <a:solidFill>
                  <a:srgbClr val="6D6F71"/>
                </a:solidFill>
                <a:latin typeface="Arial" charset="0"/>
                <a:cs typeface="Arial" charset="0"/>
              </a:rPr>
              <a:t>, I. </a:t>
            </a:r>
            <a:r>
              <a:rPr lang="es-ES" dirty="0" err="1" smtClean="0">
                <a:solidFill>
                  <a:srgbClr val="6D6F71"/>
                </a:solidFill>
                <a:latin typeface="Arial" charset="0"/>
                <a:cs typeface="Arial" charset="0"/>
              </a:rPr>
              <a:t>Calliess</a:t>
            </a:r>
            <a:endParaRPr lang="es-ES" dirty="0">
              <a:solidFill>
                <a:srgbClr val="6D6F7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6D6F71"/>
                </a:solidFill>
              </a:rPr>
              <a:t>Copyright © 2011. World Psychiatric Association</a:t>
            </a:r>
            <a:endParaRPr lang="en-US" dirty="0">
              <a:solidFill>
                <a:srgbClr val="6D6F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Diagnostic considerations</a:t>
            </a:r>
            <a:endParaRPr lang="da-DK" dirty="0"/>
          </a:p>
        </p:txBody>
      </p:sp>
      <p:sp>
        <p:nvSpPr>
          <p:cNvPr id="81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Challenges of intercultural diagnosis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Validity of diagnostic categories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Pathoplasticity of mental disorders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Existence of culture dependent syndromes 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Cultural variability of symptoms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Importance of theoretical concepts (cultural relativism vs. universalism)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Diagnostic considerations</a:t>
            </a:r>
            <a:endParaRPr lang="da-DK" dirty="0"/>
          </a:p>
        </p:txBody>
      </p:sp>
      <p:sp>
        <p:nvSpPr>
          <p:cNvPr id="813059" name="Rectangle 3"/>
          <p:cNvSpPr>
            <a:spLocks noGrp="1" noChangeArrowheads="1"/>
          </p:cNvSpPr>
          <p:nvPr>
            <p:ph idx="1"/>
          </p:nvPr>
        </p:nvSpPr>
        <p:spPr>
          <a:xfrm>
            <a:off x="533399" y="1524000"/>
            <a:ext cx="8418871" cy="4525963"/>
          </a:xfrm>
        </p:spPr>
        <p:txBody>
          <a:bodyPr/>
          <a:lstStyle/>
          <a:p>
            <a:pPr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Classification problems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Categorization and differentiation of depressive syndromes (endogeneous vs. reactive, psychotic vs. neurotic, major vs. minor dysthymic)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Classification of depression as such is a controversial issue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>
                <a:cs typeface="Arial" charset="0"/>
              </a:rPr>
              <a:t>Diagnostic terms such as depression or phobia have no corresponding term in many languages outside Europe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>
                <a:cs typeface="Arial" charset="0"/>
              </a:rPr>
              <a:t>The concept </a:t>
            </a:r>
            <a:r>
              <a:rPr lang="ja-JP" altLang="da-DK">
                <a:cs typeface="Arial" charset="0"/>
              </a:rPr>
              <a:t>’</a:t>
            </a:r>
            <a:r>
              <a:rPr lang="da-DK" dirty="0">
                <a:cs typeface="Arial" charset="0"/>
              </a:rPr>
              <a:t>depression</a:t>
            </a:r>
            <a:r>
              <a:rPr lang="ja-JP" altLang="da-DK">
                <a:cs typeface="Arial" charset="0"/>
              </a:rPr>
              <a:t>’</a:t>
            </a:r>
            <a:r>
              <a:rPr lang="da-DK" dirty="0">
                <a:cs typeface="Arial" charset="0"/>
              </a:rPr>
              <a:t>, developed in Western culture, focusses on mood swings; in many non-Western cultures feeling down is not necessarily a main symptom of a depressive illness.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Clinical validity of differentiating between depression and anxiety: over 50% comorbidity concerning WHO Study in General health </a:t>
            </a:r>
            <a:r>
              <a:rPr lang="da-DK" sz="2000" dirty="0" smtClean="0"/>
              <a:t>Care </a:t>
            </a:r>
            <a:r>
              <a:rPr lang="da-DK" sz="1600" dirty="0" smtClean="0"/>
              <a:t>(Goldberg </a:t>
            </a:r>
            <a:r>
              <a:rPr lang="da-DK" sz="1600" dirty="0"/>
              <a:t>&amp; Lecrubier 1995)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Diagnostic considerations</a:t>
            </a:r>
            <a:endParaRPr lang="da-DK" dirty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45129" cy="4525963"/>
          </a:xfrm>
        </p:spPr>
        <p:txBody>
          <a:bodyPr/>
          <a:lstStyle/>
          <a:p>
            <a:pPr marL="0" indent="0"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Culture specific aspects in Western classification systems</a:t>
            </a:r>
            <a:endParaRPr lang="da-DK" b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Up to now not included in ICD 10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Included for the 1st time in DSM-IV (APA 1994)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‘</a:t>
            </a:r>
            <a:r>
              <a:rPr lang="da-DK" sz="2000" dirty="0" smtClean="0"/>
              <a:t>cultural </a:t>
            </a:r>
            <a:r>
              <a:rPr lang="da-DK" sz="2000" dirty="0"/>
              <a:t>formulation</a:t>
            </a:r>
            <a:r>
              <a:rPr lang="ja-JP" altLang="da-DK" sz="2000" smtClean="0"/>
              <a:t>’</a:t>
            </a:r>
            <a:r>
              <a:rPr lang="da-DK" sz="2000" dirty="0" smtClean="0"/>
              <a:t>as </a:t>
            </a:r>
            <a:r>
              <a:rPr lang="da-DK" sz="2000" dirty="0"/>
              <a:t>template for history taking in intercultural settings to adequately assess the cultural and ethnic background of the patient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But: DSM-IV also represents Western concepts and cannot unequivocally be used in other cultures </a:t>
            </a:r>
            <a:r>
              <a:rPr lang="da-DK" sz="1600" dirty="0" smtClean="0"/>
              <a:t>(</a:t>
            </a:r>
            <a:r>
              <a:rPr lang="da-DK" sz="1600" dirty="0"/>
              <a:t>Kirmayer 2001)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Diagnostic considerations</a:t>
            </a:r>
            <a:endParaRPr lang="da-DK" dirty="0"/>
          </a:p>
        </p:txBody>
      </p:sp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 typeface="Wingdings" charset="0"/>
              <a:buNone/>
            </a:pPr>
            <a:r>
              <a:rPr lang="da-DK" sz="2400" b="1" dirty="0">
                <a:solidFill>
                  <a:schemeClr val="tx2"/>
                </a:solidFill>
              </a:rPr>
              <a:t>The diagnostic dimension of migration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Current objective living conditions (e.g. social and legal status, poverty)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Differentiation of the heterogeneous groups of migrants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Analysis of personal history, pre-migratory personalitiy and conditions that caused migration (e.g. war, torture)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Consider migration as a long-term process, including different dynamics in the family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Consider important psychological variables, such as perceived control over the decision to migrate (internal vs. external), the predominant acculturation strategy and the subjective assessment of the experience of </a:t>
            </a:r>
            <a:r>
              <a:rPr lang="da-DK" sz="2000" dirty="0" smtClean="0"/>
              <a:t>migration </a:t>
            </a:r>
            <a:r>
              <a:rPr lang="da-DK" sz="1600" dirty="0" smtClean="0"/>
              <a:t>(Bhugra </a:t>
            </a:r>
            <a:r>
              <a:rPr lang="da-DK" sz="1600" dirty="0"/>
              <a:t>2005)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Diagnostic considerations</a:t>
            </a:r>
            <a:endParaRPr lang="da-DK" dirty="0"/>
          </a:p>
        </p:txBody>
      </p:sp>
      <p:sp>
        <p:nvSpPr>
          <p:cNvPr id="81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Diagnosing mental disorders in migrants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3 most important aspects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Migration specific aspects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Culture specific aspects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Level of integration as predominant style of acculturation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Function of culture regarding pathogenesis of mental disorders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The greater the proportion of biological factors, the lower the pathogenetic effect of culture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The lower the pathogenetic effect of culture, the higher a pathoreactive effect of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smtClean="0"/>
              <a:t>Symptom </a:t>
            </a:r>
            <a:r>
              <a:rPr lang="da-DK" sz="3200" dirty="0"/>
              <a:t>manifestation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>
          <a:xfrm>
            <a:off x="533399" y="1524000"/>
            <a:ext cx="8418871" cy="4525963"/>
          </a:xfrm>
        </p:spPr>
        <p:txBody>
          <a:bodyPr/>
          <a:lstStyle/>
          <a:p>
            <a:pPr marL="0" indent="0">
              <a:buSzTx/>
              <a:buFont typeface="Wingdings" charset="0"/>
              <a:buNone/>
            </a:pPr>
            <a:r>
              <a:rPr lang="de-DE" b="1" dirty="0">
                <a:solidFill>
                  <a:schemeClr val="tx2"/>
                </a:solidFill>
              </a:rPr>
              <a:t>Cultural </a:t>
            </a:r>
            <a:r>
              <a:rPr lang="de-DE" b="1" dirty="0" smtClean="0">
                <a:solidFill>
                  <a:schemeClr val="tx2"/>
                </a:solidFill>
              </a:rPr>
              <a:t>variations exist in </a:t>
            </a:r>
            <a:r>
              <a:rPr lang="de-DE" b="1" dirty="0">
                <a:solidFill>
                  <a:schemeClr val="tx2"/>
                </a:solidFill>
              </a:rPr>
              <a:t>Symptoms of Major Depressive Episodes </a:t>
            </a:r>
            <a:endParaRPr lang="de-DE" sz="2000" b="0" dirty="0">
              <a:solidFill>
                <a:schemeClr val="tx2"/>
              </a:solidFill>
            </a:endParaRP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depressed mood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diminished interest or pleasure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weight loss or gain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insomnia or hypersomnia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psychomoto agitation or retardation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fatigue or loss of energy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feelings of worthlessness or guilt (delusional)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diminished ability to think or concentrate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recurrent thoughts of death, suicidal ideation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psychotic features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b="1" dirty="0"/>
              <a:t>somatization</a:t>
            </a:r>
            <a:endParaRPr lang="da-DK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de-DE" b="1" dirty="0">
                <a:solidFill>
                  <a:schemeClr val="tx2"/>
                </a:solidFill>
              </a:rPr>
              <a:t>Experiences of depression in somatic terms </a:t>
            </a:r>
            <a:r>
              <a:rPr lang="de-DE" b="1" dirty="0" smtClean="0">
                <a:solidFill>
                  <a:schemeClr val="tx2"/>
                </a:solidFill>
              </a:rPr>
              <a:t>in </a:t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DSM-IV </a:t>
            </a:r>
            <a:r>
              <a:rPr lang="de-DE" b="1" dirty="0">
                <a:solidFill>
                  <a:schemeClr val="tx2"/>
                </a:solidFill>
              </a:rPr>
              <a:t>1994</a:t>
            </a:r>
          </a:p>
          <a:p>
            <a:pPr>
              <a:spcBef>
                <a:spcPts val="600"/>
              </a:spcBef>
              <a:spcAft>
                <a:spcPts val="400"/>
              </a:spcAft>
              <a:buSzTx/>
              <a:buFont typeface="Arial" pitchFamily="34" charset="0"/>
              <a:buChar char="•"/>
            </a:pPr>
            <a:r>
              <a:rPr lang="de-DE" sz="1600" dirty="0"/>
              <a:t>Latino and Mediterranean </a:t>
            </a:r>
            <a:r>
              <a:rPr lang="de-DE" sz="1600" dirty="0" err="1"/>
              <a:t>Cultures</a:t>
            </a:r>
            <a:endParaRPr lang="de-DE" sz="1600" dirty="0" smtClean="0"/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 smtClean="0"/>
              <a:t>„</a:t>
            </a:r>
            <a:r>
              <a:rPr lang="de-DE" sz="1600" dirty="0" smtClean="0">
                <a:cs typeface="Arial" charset="0"/>
              </a:rPr>
              <a:t>Nervios“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>
                <a:cs typeface="Arial" charset="0"/>
              </a:rPr>
              <a:t>Headaches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de-DE" sz="1600" dirty="0"/>
              <a:t>Chinese and Asian Cultures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>
                <a:cs typeface="Arial" charset="0"/>
              </a:rPr>
              <a:t>Weakness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 err="1">
                <a:cs typeface="Arial" charset="0"/>
              </a:rPr>
              <a:t>Tiredness</a:t>
            </a:r>
            <a:endParaRPr lang="de-DE" sz="1600" dirty="0" smtClean="0"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 smtClean="0"/>
              <a:t>„</a:t>
            </a:r>
            <a:r>
              <a:rPr lang="de-DE" sz="1600" dirty="0" smtClean="0">
                <a:cs typeface="Arial" charset="0"/>
              </a:rPr>
              <a:t>Imbalance“</a:t>
            </a:r>
          </a:p>
          <a:p>
            <a:pPr>
              <a:spcBef>
                <a:spcPts val="600"/>
              </a:spcBef>
              <a:spcAft>
                <a:spcPts val="400"/>
              </a:spcAft>
              <a:buSzTx/>
              <a:buFont typeface="Arial" pitchFamily="34" charset="0"/>
              <a:buChar char="•"/>
            </a:pPr>
            <a:r>
              <a:rPr lang="de-DE" sz="1600" dirty="0"/>
              <a:t>Middle Eastern Cultures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>
                <a:cs typeface="Arial" charset="0"/>
              </a:rPr>
              <a:t>Problems of the</a:t>
            </a:r>
            <a:r>
              <a:rPr lang="de-DE" sz="1600" dirty="0" smtClean="0">
                <a:cs typeface="Arial" charset="0"/>
              </a:rPr>
              <a:t> </a:t>
            </a:r>
            <a:r>
              <a:rPr lang="de-DE" sz="1600" dirty="0" smtClean="0"/>
              <a:t>„</a:t>
            </a:r>
            <a:r>
              <a:rPr lang="de-DE" sz="1600" dirty="0" smtClean="0">
                <a:cs typeface="Arial" charset="0"/>
              </a:rPr>
              <a:t>heart“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de-DE" sz="1600" dirty="0" smtClean="0"/>
              <a:t>American </a:t>
            </a:r>
            <a:r>
              <a:rPr lang="de-DE" sz="1600" dirty="0"/>
              <a:t>Indian Cultures (Hopi)</a:t>
            </a:r>
            <a:endParaRPr lang="de-DE" sz="1600" dirty="0" smtClean="0"/>
          </a:p>
          <a:p>
            <a:pPr lvl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</a:pPr>
            <a:r>
              <a:rPr lang="de-DE" sz="1600" dirty="0" smtClean="0"/>
              <a:t>„</a:t>
            </a:r>
            <a:r>
              <a:rPr lang="de-DE" sz="1600" dirty="0" smtClean="0">
                <a:cs typeface="Arial" charset="0"/>
              </a:rPr>
              <a:t>Heartbroken“</a:t>
            </a:r>
          </a:p>
          <a:p>
            <a:pPr>
              <a:lnSpc>
                <a:spcPct val="80000"/>
              </a:lnSpc>
              <a:buSzTx/>
              <a:buFont typeface="Wingdings" charset="0"/>
              <a:buChar char="§"/>
            </a:pP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00"/>
              </a:buClr>
              <a:buFont typeface="Wingdings" charset="0"/>
              <a:buNone/>
            </a:pPr>
            <a:r>
              <a:rPr lang="de-DE" b="1" dirty="0">
                <a:solidFill>
                  <a:schemeClr val="tx2"/>
                </a:solidFill>
              </a:rPr>
              <a:t>Feelings of worthlessness, self-reproaches and guilt: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Are more frequent in Western than in non-Western cultures e. g. Africa, the Middle East, Asia a.o. </a:t>
            </a:r>
            <a:r>
              <a:rPr lang="de-DE" sz="1600" dirty="0"/>
              <a:t>(Sartorius et al. 1983).</a:t>
            </a:r>
            <a:endParaRPr lang="de-DE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Are in non-Western cultures associated with themes like</a:t>
            </a:r>
            <a:r>
              <a:rPr lang="en-US" sz="2000" dirty="0"/>
              <a:t> relationships, family, ancestors, friends and social status rather</a:t>
            </a:r>
            <a:r>
              <a:rPr lang="de-DE" sz="2000" dirty="0"/>
              <a:t> </a:t>
            </a:r>
            <a:r>
              <a:rPr lang="en-US" sz="2000" dirty="0"/>
              <a:t>than ‘God’ like in Western cultures.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8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b="1" dirty="0">
                <a:solidFill>
                  <a:schemeClr val="tx2"/>
                </a:solidFill>
              </a:rPr>
              <a:t>Psychotic symptoms: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000" dirty="0"/>
              <a:t>Hallucinations and delusions are less frequent in non-Western countries </a:t>
            </a:r>
            <a:r>
              <a:rPr lang="en-US" sz="1600" dirty="0" smtClean="0"/>
              <a:t>(</a:t>
            </a:r>
            <a:r>
              <a:rPr lang="en-US" sz="1600" dirty="0"/>
              <a:t>Pfeiffer 1994</a:t>
            </a:r>
            <a:r>
              <a:rPr lang="en-US" sz="1600" dirty="0" smtClean="0"/>
              <a:t>)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cs typeface="Arial" charset="0"/>
              </a:rPr>
              <a:t>Acoustic </a:t>
            </a:r>
            <a:r>
              <a:rPr lang="en-US" b="1" dirty="0">
                <a:cs typeface="Arial" charset="0"/>
              </a:rPr>
              <a:t>and</a:t>
            </a:r>
            <a:r>
              <a:rPr lang="en-US" dirty="0">
                <a:cs typeface="Arial" charset="0"/>
              </a:rPr>
              <a:t> optic hallucinations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cs typeface="Arial" charset="0"/>
              </a:rPr>
              <a:t>Themes of delusions are typically </a:t>
            </a:r>
            <a:r>
              <a:rPr lang="en-US" dirty="0" err="1">
                <a:cs typeface="Arial" charset="0"/>
              </a:rPr>
              <a:t>somatization</a:t>
            </a:r>
            <a:r>
              <a:rPr lang="en-US" dirty="0">
                <a:cs typeface="Arial" charset="0"/>
              </a:rPr>
              <a:t>, religiosity and persecution and less frequent guilt, worthlessness and poverty like in Western countries.</a:t>
            </a:r>
            <a:endParaRPr lang="da-DK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Cultural </a:t>
            </a:r>
            <a:r>
              <a:rPr lang="da-DK" dirty="0" smtClean="0"/>
              <a:t>aspects </a:t>
            </a:r>
            <a:r>
              <a:rPr lang="da-DK" dirty="0"/>
              <a:t>of </a:t>
            </a:r>
            <a:r>
              <a:rPr lang="da-DK" dirty="0" smtClean="0"/>
              <a:t>depression: Overview</a:t>
            </a:r>
            <a:endParaRPr lang="da-DK" dirty="0"/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Background &amp; Epidemiology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Neurobiological aspects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Diagnostic considerations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Symptom manifestation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Provoking factors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Comorbidity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Therapeutic issues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Prognostic factors and outcome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000" dirty="0"/>
              <a:t>Perspectives on training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Clr>
                <a:srgbClr val="FF9900"/>
              </a:buClr>
              <a:buFont typeface="Wingdings" charset="0"/>
              <a:buNone/>
            </a:pPr>
            <a:r>
              <a:rPr lang="de-DE" b="1" dirty="0">
                <a:solidFill>
                  <a:schemeClr val="tx2"/>
                </a:solidFill>
              </a:rPr>
              <a:t>Relation between somatic Symptoms and Depression in Urban Areas (Simon et al. 1999) (1)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Somatic symptoms of depression are ubiquitous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The frequency varies depending on how somatization is defined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Somatic symptoms are as</a:t>
            </a:r>
            <a:r>
              <a:rPr lang="de-DE" sz="2000" dirty="0" smtClean="0"/>
              <a:t> „primary“ </a:t>
            </a:r>
            <a:r>
              <a:rPr lang="de-DE" sz="2000" dirty="0"/>
              <a:t>as psychological symptoms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No intercultural urban variation of the symptomatic experience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Somatic symptoms are a core component of depression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Somatization is a</a:t>
            </a:r>
            <a:r>
              <a:rPr lang="de-DE" sz="2000" dirty="0" smtClean="0"/>
              <a:t> „somatosensory amplification“ of </a:t>
            </a:r>
            <a:r>
              <a:rPr lang="de-DE" sz="2000" dirty="0"/>
              <a:t>psychological distress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Somatization is a psychological defense against psychological distress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Symptom manifestation</a:t>
            </a:r>
            <a:endParaRPr lang="da-DK" dirty="0"/>
          </a:p>
        </p:txBody>
      </p:sp>
      <p:sp>
        <p:nvSpPr>
          <p:cNvPr id="7925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00"/>
              </a:buClr>
              <a:buFont typeface="Wingdings" charset="0"/>
              <a:buNone/>
            </a:pPr>
            <a:r>
              <a:rPr lang="de-DE" b="1" dirty="0">
                <a:solidFill>
                  <a:schemeClr val="tx2"/>
                </a:solidFill>
              </a:rPr>
              <a:t>Relation between Somatic Symptoms and Depression in Urban Areas (Simon et al. 1999) (2)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Somatization is an alternative</a:t>
            </a:r>
            <a:r>
              <a:rPr lang="de-DE" sz="2000" dirty="0" smtClean="0"/>
              <a:t> „idiom </a:t>
            </a:r>
            <a:r>
              <a:rPr lang="de-DE" sz="2000" dirty="0"/>
              <a:t>of </a:t>
            </a:r>
            <a:r>
              <a:rPr lang="de-DE" sz="2000" dirty="0" smtClean="0"/>
              <a:t>distress“ </a:t>
            </a:r>
            <a:r>
              <a:rPr lang="de-DE" sz="1600" dirty="0" smtClean="0"/>
              <a:t>(</a:t>
            </a:r>
            <a:r>
              <a:rPr lang="de-DE" sz="1600" dirty="0"/>
              <a:t>Kleinman)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Somatization is a symbolic body language for distress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Somatization is the</a:t>
            </a:r>
            <a:r>
              <a:rPr lang="de-DE" sz="2000" dirty="0" smtClean="0"/>
              <a:t> „ticket </a:t>
            </a:r>
            <a:r>
              <a:rPr lang="de-DE" sz="2000" dirty="0"/>
              <a:t>of </a:t>
            </a:r>
            <a:r>
              <a:rPr lang="de-DE" sz="2000" dirty="0" smtClean="0"/>
              <a:t>admission“ </a:t>
            </a:r>
            <a:r>
              <a:rPr lang="de-DE" sz="2000" dirty="0"/>
              <a:t>to the medical care system </a:t>
            </a:r>
            <a:r>
              <a:rPr lang="de-DE" sz="2000" dirty="0" smtClean="0"/>
              <a:t>( „facultative somatization“)</a:t>
            </a:r>
            <a:endParaRPr lang="de-DE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Correlation between close physician/patient </a:t>
            </a:r>
            <a:r>
              <a:rPr lang="de-DE" sz="2000" dirty="0" smtClean="0"/>
              <a:t>relation and </a:t>
            </a:r>
            <a:r>
              <a:rPr lang="de-DE" sz="2000" dirty="0"/>
              <a:t>somatization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No correlation between somatization and acculturation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No mind-body dichotomy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err="1" smtClean="0"/>
              <a:t>Provoking</a:t>
            </a:r>
            <a:r>
              <a:rPr lang="da-DK" sz="3200" dirty="0" smtClean="0"/>
              <a:t> </a:t>
            </a:r>
            <a:r>
              <a:rPr lang="da-DK" sz="3200" dirty="0"/>
              <a:t>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Provoking factors</a:t>
            </a:r>
            <a:endParaRPr lang="da-DK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>
          <a:xfrm>
            <a:off x="533399" y="1524000"/>
            <a:ext cx="8610601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Concept of personhood or selfhood held by a particular cultural tradition (e.g., </a:t>
            </a:r>
            <a:r>
              <a:rPr lang="en-GB" sz="2000" dirty="0" err="1"/>
              <a:t>idiocentrism</a:t>
            </a:r>
            <a:r>
              <a:rPr lang="en-GB" sz="2000" dirty="0"/>
              <a:t> vs. </a:t>
            </a:r>
            <a:r>
              <a:rPr lang="en-GB" sz="2000" dirty="0" err="1"/>
              <a:t>allocentrism</a:t>
            </a:r>
            <a:r>
              <a:rPr lang="en-GB" sz="2000" dirty="0"/>
              <a:t>; </a:t>
            </a:r>
            <a:r>
              <a:rPr lang="en-GB" sz="2000" dirty="0" err="1"/>
              <a:t>Triandis</a:t>
            </a:r>
            <a:r>
              <a:rPr lang="en-GB" sz="2000" dirty="0"/>
              <a:t> et al. 1985);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A persons ethnicity and the degree of identification with cultural heritage;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Personality factors (e.g., locus of control);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Degree and mode of acculturation (e.g., role confusion and conflict vs. bicultural identity);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Characteristics of the society or community (e.g., individualistic vs. collectivistic; </a:t>
            </a:r>
            <a:r>
              <a:rPr lang="en-GB" sz="2000" dirty="0" err="1"/>
              <a:t>Hofstede</a:t>
            </a:r>
            <a:r>
              <a:rPr lang="en-GB" sz="2000" dirty="0"/>
              <a:t> 1980, traditional vs. modern societies);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Factors related to the status as an ethnic minority (e.g., racism, social drift, marginalization);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Factors related to migration (e.g., uprooting due to war or natural </a:t>
            </a:r>
            <a:r>
              <a:rPr lang="en-GB" sz="2000" dirty="0" smtClean="0"/>
              <a:t>disasters</a:t>
            </a:r>
            <a:r>
              <a:rPr lang="en-GB" sz="2000" dirty="0"/>
              <a:t>, distance to important persons or family members, alienation, legal status).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Provoking factors</a:t>
            </a:r>
            <a:endParaRPr lang="da-DK" dirty="0"/>
          </a:p>
        </p:txBody>
      </p:sp>
      <p:sp>
        <p:nvSpPr>
          <p:cNvPr id="80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ACCULTURATION </a:t>
            </a:r>
            <a:r>
              <a:rPr lang="da-DK" sz="2000" dirty="0"/>
              <a:t>includes associated stressors as well as the result </a:t>
            </a:r>
            <a:r>
              <a:rPr lang="da-DK" sz="2000" dirty="0" smtClean="0"/>
              <a:t>of </a:t>
            </a:r>
            <a:r>
              <a:rPr lang="da-DK" sz="2000" dirty="0"/>
              <a:t>a successful process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effect </a:t>
            </a:r>
            <a:r>
              <a:rPr lang="da-DK" sz="2000" dirty="0"/>
              <a:t>on depression can be either positive or negative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Acculturative </a:t>
            </a:r>
            <a:r>
              <a:rPr lang="da-DK" sz="2000" dirty="0"/>
              <a:t>stress is associated with high levels of depression and </a:t>
            </a:r>
            <a:r>
              <a:rPr lang="da-DK" sz="2000" dirty="0" smtClean="0"/>
              <a:t>suicide </a:t>
            </a:r>
            <a:r>
              <a:rPr lang="da-DK" sz="2000" dirty="0"/>
              <a:t>ideation </a:t>
            </a:r>
            <a:r>
              <a:rPr lang="da-DK" sz="1600" dirty="0" smtClean="0"/>
              <a:t>(</a:t>
            </a:r>
            <a:r>
              <a:rPr lang="da-DK" sz="1600" dirty="0"/>
              <a:t>Hovey 2000) 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Disconnection </a:t>
            </a:r>
            <a:r>
              <a:rPr lang="en-GB" sz="2000" dirty="0"/>
              <a:t>from protective culturally mediated social resources </a:t>
            </a:r>
            <a:r>
              <a:rPr lang="en-GB" sz="2000" dirty="0" smtClean="0"/>
              <a:t>(</a:t>
            </a:r>
            <a:r>
              <a:rPr lang="en-GB" sz="2000" dirty="0"/>
              <a:t>e.g., strong family networks, role models)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GB" sz="2000" dirty="0" smtClean="0"/>
              <a:t>An </a:t>
            </a:r>
            <a:r>
              <a:rPr lang="en-GB" sz="2000" dirty="0"/>
              <a:t>acculturating individual has to conform, adapt, meet the demands </a:t>
            </a:r>
            <a:r>
              <a:rPr lang="en-GB" sz="2000" dirty="0" smtClean="0"/>
              <a:t>and </a:t>
            </a:r>
            <a:r>
              <a:rPr lang="en-GB" sz="2000" dirty="0"/>
              <a:t>negotiate of two different environments</a:t>
            </a:r>
            <a:r>
              <a:rPr lang="de-DE" sz="2000" dirty="0"/>
              <a:t> </a:t>
            </a:r>
            <a:r>
              <a:rPr lang="de-DE" sz="1600" dirty="0" smtClean="0"/>
              <a:t>(</a:t>
            </a:r>
            <a:r>
              <a:rPr lang="de-DE" sz="1600" dirty="0"/>
              <a:t>Hwang &amp; Myers 2007)</a:t>
            </a:r>
            <a:endParaRPr lang="da-DK" sz="1600" dirty="0"/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Exposure </a:t>
            </a:r>
            <a:r>
              <a:rPr lang="da-DK" sz="2000" dirty="0"/>
              <a:t>to culturally incongruent stressors (e.g., shifts in family </a:t>
            </a:r>
            <a:r>
              <a:rPr lang="da-DK" sz="2000" dirty="0" smtClean="0"/>
              <a:t>dynamics</a:t>
            </a:r>
            <a:r>
              <a:rPr lang="da-DK" sz="2000" dirty="0"/>
              <a:t>)</a:t>
            </a:r>
          </a:p>
          <a:p>
            <a:pPr marL="85725" indent="0">
              <a:buSzTx/>
              <a:buFont typeface="Wingdings" charset="0"/>
              <a:buNone/>
            </a:pPr>
            <a:endParaRPr lang="da-DK" sz="2000" dirty="0">
              <a:latin typeface="Arial" charset="0"/>
            </a:endParaRPr>
          </a:p>
        </p:txBody>
      </p:sp>
      <p:sp>
        <p:nvSpPr>
          <p:cNvPr id="802820" name="AutoShape 4"/>
          <p:cNvSpPr>
            <a:spLocks noChangeArrowheads="1"/>
          </p:cNvSpPr>
          <p:nvPr/>
        </p:nvSpPr>
        <p:spPr bwMode="auto">
          <a:xfrm>
            <a:off x="3770688" y="1956624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699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Provoking factors</a:t>
            </a:r>
            <a:endParaRPr lang="da-DK" dirty="0"/>
          </a:p>
        </p:txBody>
      </p:sp>
      <p:sp>
        <p:nvSpPr>
          <p:cNvPr id="79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The </a:t>
            </a:r>
            <a:r>
              <a:rPr lang="da-DK" sz="2000" dirty="0"/>
              <a:t>impact of ethnic identity on risk for depression </a:t>
            </a:r>
            <a:r>
              <a:rPr lang="da-DK" sz="2000" dirty="0" smtClean="0"/>
              <a:t>depends on the </a:t>
            </a:r>
            <a:r>
              <a:rPr lang="da-DK" sz="2000" dirty="0"/>
              <a:t>nature of the challenges to be handled (e.g., </a:t>
            </a:r>
            <a:r>
              <a:rPr lang="da-DK" sz="2000" dirty="0" err="1" smtClean="0"/>
              <a:t>racial</a:t>
            </a:r>
            <a:r>
              <a:rPr lang="da-DK" sz="2000" dirty="0" smtClean="0"/>
              <a:t> </a:t>
            </a:r>
            <a:r>
              <a:rPr lang="da-DK" sz="2000" dirty="0" err="1" smtClean="0"/>
              <a:t>discrimination</a:t>
            </a:r>
            <a:r>
              <a:rPr lang="da-DK" sz="2000" dirty="0" smtClean="0"/>
              <a:t> </a:t>
            </a:r>
            <a:r>
              <a:rPr lang="da-DK" sz="2000" dirty="0"/>
              <a:t>vs. language learning) </a:t>
            </a:r>
            <a:r>
              <a:rPr lang="da-DK" sz="1600" dirty="0"/>
              <a:t>(Beiser &amp; Hou 2006)</a:t>
            </a:r>
            <a:endParaRPr lang="da-DK" sz="2000" dirty="0"/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The </a:t>
            </a:r>
            <a:r>
              <a:rPr lang="da-DK" sz="2000" dirty="0"/>
              <a:t>impact of the ethnic minority status on risk for </a:t>
            </a:r>
            <a:r>
              <a:rPr lang="da-DK" sz="2000" dirty="0" smtClean="0"/>
              <a:t>depression </a:t>
            </a:r>
            <a:r>
              <a:rPr lang="da-DK" sz="2000" dirty="0" err="1" smtClean="0"/>
              <a:t>vary</a:t>
            </a:r>
            <a:r>
              <a:rPr lang="da-DK" sz="2000" dirty="0" smtClean="0"/>
              <a:t> </a:t>
            </a:r>
            <a:r>
              <a:rPr lang="da-DK" sz="2000" dirty="0"/>
              <a:t>depending on age, gender and social status </a:t>
            </a:r>
            <a:r>
              <a:rPr lang="da-DK" sz="1600" dirty="0" smtClean="0">
                <a:ea typeface="ＭＳ Ｐゴシック" charset="0"/>
              </a:rPr>
              <a:t>(</a:t>
            </a:r>
            <a:r>
              <a:rPr lang="da-DK" sz="1600" dirty="0">
                <a:ea typeface="ＭＳ Ｐゴシック" charset="0"/>
              </a:rPr>
              <a:t>Clarke 2007) </a:t>
            </a:r>
            <a:endParaRPr lang="da-DK" dirty="0">
              <a:ea typeface="ＭＳ Ｐゴシック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Characteristics </a:t>
            </a:r>
            <a:r>
              <a:rPr lang="da-DK" sz="2000" dirty="0"/>
              <a:t>of the society (e.g. traditional values) can have a </a:t>
            </a:r>
            <a:r>
              <a:rPr lang="da-DK" sz="2000" dirty="0" smtClean="0"/>
              <a:t>protective </a:t>
            </a:r>
            <a:r>
              <a:rPr lang="da-DK" sz="2000" dirty="0"/>
              <a:t>effect </a:t>
            </a:r>
            <a:r>
              <a:rPr lang="da-DK" sz="1600" dirty="0"/>
              <a:t>(Colla et al. 2006)</a:t>
            </a:r>
            <a:endParaRPr lang="da-DK" sz="2000" dirty="0"/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 smtClean="0"/>
              <a:t>External </a:t>
            </a:r>
            <a:r>
              <a:rPr lang="da-DK" sz="2000" dirty="0"/>
              <a:t>locus of control can have beneficial effect when coping </a:t>
            </a:r>
            <a:r>
              <a:rPr lang="da-DK" sz="2000" dirty="0" smtClean="0"/>
              <a:t>with </a:t>
            </a:r>
            <a:r>
              <a:rPr lang="da-DK" sz="2000" dirty="0"/>
              <a:t>different conditions following migration because of less </a:t>
            </a:r>
            <a:r>
              <a:rPr lang="da-DK" sz="2000" dirty="0" smtClean="0"/>
              <a:t>threatening </a:t>
            </a:r>
            <a:r>
              <a:rPr lang="da-DK" sz="2000" dirty="0"/>
              <a:t>cognitions </a:t>
            </a:r>
            <a:r>
              <a:rPr lang="da-DK" sz="1600" dirty="0"/>
              <a:t>(Bhugra 2004)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err="1" smtClean="0"/>
              <a:t>Comorbidity</a:t>
            </a:r>
            <a:endParaRPr lang="da-DK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Comorbidity</a:t>
            </a:r>
            <a:endParaRPr lang="da-DK" dirty="0"/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Examples for Ethnicity and Comorbidity in Depression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b="1" dirty="0"/>
              <a:t>Diabetes: </a:t>
            </a:r>
            <a:r>
              <a:rPr lang="da-DK" sz="2000" dirty="0"/>
              <a:t>African Americans, Cubans, Mexicans, Bangladeshi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b="1" dirty="0"/>
              <a:t>Heart disease: </a:t>
            </a:r>
            <a:r>
              <a:rPr lang="da-DK" sz="2000" dirty="0"/>
              <a:t>Mexicans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b="1" dirty="0"/>
              <a:t>Asthma: </a:t>
            </a:r>
            <a:r>
              <a:rPr lang="da-DK" sz="2000" dirty="0"/>
              <a:t>Latinos, Puerto Ricans, Mexicans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b="1" dirty="0"/>
              <a:t>Pain: </a:t>
            </a:r>
            <a:r>
              <a:rPr lang="da-DK" sz="2000" dirty="0"/>
              <a:t>Hispanics, Hongkong Chinese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Comorbidity</a:t>
            </a:r>
            <a:endParaRPr lang="da-DK" dirty="0"/>
          </a:p>
        </p:txBody>
      </p:sp>
      <p:sp>
        <p:nvSpPr>
          <p:cNvPr id="808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1"/>
            <a:ext cx="8610600" cy="1265272"/>
          </a:xfrm>
        </p:spPr>
        <p:txBody>
          <a:bodyPr/>
          <a:lstStyle/>
          <a:p>
            <a:pPr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Cross-cultural structure of psychopathology</a:t>
            </a:r>
          </a:p>
          <a:p>
            <a:pPr marL="0" indent="0">
              <a:buSzTx/>
              <a:buFont typeface="Wingdings" charset="0"/>
              <a:buNone/>
            </a:pPr>
            <a:r>
              <a:rPr lang="da-DK" sz="2000" dirty="0">
                <a:solidFill>
                  <a:schemeClr val="accent5"/>
                </a:solidFill>
              </a:rPr>
              <a:t>The two dimensional model of internalizing and externalizing syndromes </a:t>
            </a:r>
            <a:r>
              <a:rPr lang="da-DK" sz="18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808964" name="Rectangle 4"/>
          <p:cNvSpPr>
            <a:spLocks noChangeArrowheads="1"/>
          </p:cNvSpPr>
          <p:nvPr/>
        </p:nvSpPr>
        <p:spPr bwMode="auto">
          <a:xfrm>
            <a:off x="1066800" y="2981628"/>
            <a:ext cx="2590800" cy="2209800"/>
          </a:xfrm>
          <a:prstGeom prst="rect">
            <a:avLst/>
          </a:prstGeom>
          <a:noFill/>
          <a:ln w="12699">
            <a:solidFill>
              <a:schemeClr val="accent5">
                <a:lumMod val="60000"/>
                <a:lumOff val="40000"/>
              </a:schemeClr>
            </a:solidFill>
            <a:prstDash val="sys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65" name="Rectangle 5"/>
          <p:cNvSpPr>
            <a:spLocks noChangeArrowheads="1"/>
          </p:cNvSpPr>
          <p:nvPr/>
        </p:nvSpPr>
        <p:spPr bwMode="auto">
          <a:xfrm>
            <a:off x="5410200" y="2981628"/>
            <a:ext cx="2438400" cy="2209800"/>
          </a:xfrm>
          <a:prstGeom prst="rect">
            <a:avLst/>
          </a:prstGeom>
          <a:noFill/>
          <a:ln w="12699">
            <a:solidFill>
              <a:schemeClr val="accent5">
                <a:lumMod val="60000"/>
                <a:lumOff val="40000"/>
              </a:schemeClr>
            </a:solidFill>
            <a:prstDash val="sys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1283112" y="2985069"/>
            <a:ext cx="2057400" cy="21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Depression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Anxiety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Neurasthenia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Somatization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Hypochondriasis</a:t>
            </a:r>
          </a:p>
        </p:txBody>
      </p:sp>
      <p:sp>
        <p:nvSpPr>
          <p:cNvPr id="808967" name="Text Box 7"/>
          <p:cNvSpPr txBox="1">
            <a:spLocks noChangeArrowheads="1"/>
          </p:cNvSpPr>
          <p:nvPr/>
        </p:nvSpPr>
        <p:spPr bwMode="auto">
          <a:xfrm>
            <a:off x="5638800" y="3356229"/>
            <a:ext cx="20574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Hazardous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accent5"/>
                </a:solidFill>
                <a:latin typeface="Arial"/>
                <a:cs typeface="Arial"/>
              </a:rPr>
              <a:t>use of</a:t>
            </a:r>
            <a:endParaRPr lang="de-DE" dirty="0">
              <a:solidFill>
                <a:schemeClr val="accent5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accent5"/>
                </a:solidFill>
                <a:latin typeface="Arial"/>
                <a:cs typeface="Arial"/>
              </a:rPr>
              <a:t>alcohol</a:t>
            </a:r>
            <a:endParaRPr lang="de-DE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808968" name="Rectangle 8"/>
          <p:cNvSpPr>
            <a:spLocks noChangeArrowheads="1"/>
          </p:cNvSpPr>
          <p:nvPr/>
        </p:nvSpPr>
        <p:spPr bwMode="auto">
          <a:xfrm>
            <a:off x="1066800" y="5717460"/>
            <a:ext cx="6781800" cy="397205"/>
          </a:xfrm>
          <a:prstGeom prst="rect">
            <a:avLst/>
          </a:prstGeom>
          <a:noFill/>
          <a:ln w="12699">
            <a:solidFill>
              <a:srgbClr val="A7A9AA"/>
            </a:solidFill>
            <a:prstDash val="sys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69" name="Text Box 9"/>
          <p:cNvSpPr txBox="1">
            <a:spLocks noChangeArrowheads="1"/>
          </p:cNvSpPr>
          <p:nvPr/>
        </p:nvSpPr>
        <p:spPr bwMode="auto">
          <a:xfrm>
            <a:off x="1431925" y="5623394"/>
            <a:ext cx="611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dirty="0">
                <a:solidFill>
                  <a:schemeClr val="accent5"/>
                </a:solidFill>
                <a:latin typeface="Arial"/>
                <a:cs typeface="Arial"/>
              </a:rPr>
              <a:t>Culture specific symptom levels</a:t>
            </a:r>
          </a:p>
        </p:txBody>
      </p:sp>
      <p:sp>
        <p:nvSpPr>
          <p:cNvPr id="808970" name="AutoShape 10"/>
          <p:cNvSpPr>
            <a:spLocks noChangeArrowheads="1"/>
          </p:cNvSpPr>
          <p:nvPr/>
        </p:nvSpPr>
        <p:spPr bwMode="auto">
          <a:xfrm>
            <a:off x="2286001" y="5267628"/>
            <a:ext cx="219455" cy="365760"/>
          </a:xfrm>
          <a:prstGeom prst="downArrow">
            <a:avLst>
              <a:gd name="adj1" fmla="val 50000"/>
              <a:gd name="adj2" fmla="val 40309"/>
            </a:avLst>
          </a:prstGeom>
          <a:solidFill>
            <a:schemeClr val="accent1"/>
          </a:solidFill>
          <a:ln w="12699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72" name="AutoShape 12"/>
          <p:cNvSpPr>
            <a:spLocks noChangeArrowheads="1"/>
          </p:cNvSpPr>
          <p:nvPr/>
        </p:nvSpPr>
        <p:spPr bwMode="auto">
          <a:xfrm>
            <a:off x="3947652" y="3896028"/>
            <a:ext cx="1214438" cy="228600"/>
          </a:xfrm>
          <a:prstGeom prst="leftRightArrow">
            <a:avLst>
              <a:gd name="adj1" fmla="val 50000"/>
              <a:gd name="adj2" fmla="val 85673"/>
            </a:avLst>
          </a:prstGeom>
          <a:solidFill>
            <a:schemeClr val="accent1"/>
          </a:solidFill>
          <a:ln w="12699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75385" y="2612296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Internalizing syndromes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6964" y="2612296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Externalizing syndromes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6492611" y="5267628"/>
            <a:ext cx="219455" cy="365760"/>
          </a:xfrm>
          <a:prstGeom prst="downArrow">
            <a:avLst>
              <a:gd name="adj1" fmla="val 50000"/>
              <a:gd name="adj2" fmla="val 40309"/>
            </a:avLst>
          </a:prstGeom>
          <a:solidFill>
            <a:schemeClr val="accent1"/>
          </a:solidFill>
          <a:ln w="12699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Comorbidity</a:t>
            </a:r>
            <a:endParaRPr lang="da-DK" dirty="0"/>
          </a:p>
        </p:txBody>
      </p:sp>
      <p:sp>
        <p:nvSpPr>
          <p:cNvPr id="808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1"/>
            <a:ext cx="8610600" cy="1265272"/>
          </a:xfrm>
        </p:spPr>
        <p:txBody>
          <a:bodyPr/>
          <a:lstStyle/>
          <a:p>
            <a:pPr>
              <a:buSzTx/>
              <a:buFont typeface="Wingdings" charset="0"/>
              <a:buNone/>
            </a:pPr>
            <a:r>
              <a:rPr lang="da-DK" b="1" dirty="0">
                <a:solidFill>
                  <a:schemeClr val="tx2"/>
                </a:solidFill>
              </a:rPr>
              <a:t>Cross-cultural structure of </a:t>
            </a:r>
            <a:r>
              <a:rPr lang="da-DK" b="1" dirty="0" smtClean="0">
                <a:solidFill>
                  <a:schemeClr val="tx2"/>
                </a:solidFill>
              </a:rPr>
              <a:t>psychopathology</a:t>
            </a:r>
            <a:endParaRPr lang="da-DK" sz="20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de-DE" sz="2000" dirty="0" smtClean="0"/>
              <a:t>Cultural levels of symptoms in primary health care: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b="1" dirty="0" smtClean="0"/>
              <a:t>Low: </a:t>
            </a:r>
            <a:r>
              <a:rPr lang="de-DE" sz="2000" dirty="0" smtClean="0"/>
              <a:t>Asians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b="1" dirty="0" smtClean="0"/>
              <a:t>Middle: </a:t>
            </a:r>
            <a:r>
              <a:rPr lang="de-DE" sz="2000" dirty="0" smtClean="0"/>
              <a:t>Europeans and Americans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b="1" dirty="0" smtClean="0"/>
              <a:t>High: </a:t>
            </a:r>
            <a:r>
              <a:rPr lang="de-DE" sz="2000" dirty="0" smtClean="0"/>
              <a:t>South Americans</a:t>
            </a:r>
          </a:p>
          <a:p>
            <a:pPr marL="0" indent="0">
              <a:buNone/>
            </a:pPr>
            <a:endParaRPr lang="de-DE" sz="20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da-DK" sz="2000" dirty="0" smtClean="0">
                <a:solidFill>
                  <a:schemeClr val="accent5"/>
                </a:solidFill>
              </a:rPr>
              <a:t> </a:t>
            </a:r>
            <a:r>
              <a:rPr lang="da-DK" sz="2000" dirty="0">
                <a:solidFill>
                  <a:schemeClr val="accent5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/>
              <a:t>Background </a:t>
            </a:r>
            <a:r>
              <a:rPr lang="da-DK" sz="3200" dirty="0" smtClean="0"/>
              <a:t>&amp; Epidemiology</a:t>
            </a:r>
            <a:endParaRPr lang="da-D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err="1" smtClean="0"/>
              <a:t>Therapeutic</a:t>
            </a:r>
            <a:r>
              <a:rPr lang="da-DK" sz="3200" dirty="0" smtClean="0"/>
              <a:t> </a:t>
            </a:r>
            <a:r>
              <a:rPr lang="da-DK" sz="3200" dirty="0"/>
              <a:t>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Therapeutic issues</a:t>
            </a:r>
            <a:endParaRPr lang="da-DK" dirty="0"/>
          </a:p>
        </p:txBody>
      </p:sp>
      <p:sp>
        <p:nvSpPr>
          <p:cNvPr id="80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Basic tool: </a:t>
            </a:r>
            <a:r>
              <a:rPr lang="en-GB" sz="2000" dirty="0" smtClean="0"/>
              <a:t>continuous </a:t>
            </a:r>
            <a:r>
              <a:rPr lang="en-GB" sz="2000" dirty="0"/>
              <a:t>reflection of one’s own cultural attitudes and values to facilitate a dialogue on cultural aspects in concepts of mental illness, treatment strategies and roles of patient and therapist.</a:t>
            </a:r>
            <a:r>
              <a:rPr lang="de-DE" sz="2000" dirty="0"/>
              <a:t> </a:t>
            </a:r>
            <a:r>
              <a:rPr lang="en-GB" sz="1600" dirty="0"/>
              <a:t>(Fox 2005) </a:t>
            </a:r>
            <a:endParaRPr lang="da-DK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Discussion of diverse explanatory models for the etiology of illnesses (mirror central cultural values)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Open intercultural dialogue may help to figure out problems associated with acculturation in the patient</a:t>
            </a:r>
            <a:r>
              <a:rPr lang="ja-JP" altLang="da-DK" sz="2000"/>
              <a:t>’</a:t>
            </a:r>
            <a:r>
              <a:rPr lang="da-DK" sz="2000" dirty="0"/>
              <a:t>s everyday life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Involvement of interpreters –emotional experience is less accessible in a cognitively learned second language </a:t>
            </a:r>
            <a:r>
              <a:rPr lang="da-DK" sz="1600" dirty="0"/>
              <a:t>(Marcos &amp; Alpert 1976)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Therapeutic issues</a:t>
            </a:r>
            <a:endParaRPr lang="da-DK" dirty="0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Defining therapeutic goals in accordance with the patient</a:t>
            </a:r>
            <a:r>
              <a:rPr lang="ja-JP" altLang="da-DK" sz="2000"/>
              <a:t>’</a:t>
            </a:r>
            <a:r>
              <a:rPr lang="da-DK" sz="2000" dirty="0"/>
              <a:t>s cultural background (e.g., a self-organization based on interindividual relatedness)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Use of cultural resources (e.g., </a:t>
            </a:r>
            <a:r>
              <a:rPr lang="en-GB" sz="2000" dirty="0"/>
              <a:t>a traditional role in the family may provide support and orientation</a:t>
            </a:r>
            <a:r>
              <a:rPr lang="de-DE" sz="20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e-DE" sz="2000" dirty="0"/>
              <a:t>Consideration of both cultural and migration-related influences on the therapeutic situation (e.g., perception of the psychiatrist as a member of the formerly repressive state-run authorities)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e-DE" sz="2000" dirty="0"/>
              <a:t>Regarding ethnic differences in reactions to psychotropic medication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Therapeutic issues</a:t>
            </a:r>
            <a:endParaRPr lang="da-DK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000" dirty="0"/>
              <a:t>PSYCHOPHARMACOLOGY: Ethnic differences in reactions to psychotropic medication due to gene differences </a:t>
            </a:r>
            <a:r>
              <a:rPr lang="de-DE" sz="1600" dirty="0" smtClean="0"/>
              <a:t>(</a:t>
            </a:r>
            <a:r>
              <a:rPr lang="de-DE" sz="1600" dirty="0"/>
              <a:t>Lin 2001, Bhugra 2004)</a:t>
            </a:r>
            <a:endParaRPr lang="de-DE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Patients from ethnic minority backgrounds, particularly blacks, had a less robust response to antidepressant treatment (</a:t>
            </a:r>
            <a:r>
              <a:rPr lang="en-GB" sz="2000" dirty="0" err="1"/>
              <a:t>Citalopram</a:t>
            </a:r>
            <a:r>
              <a:rPr lang="en-GB" sz="2000" dirty="0"/>
              <a:t>)</a:t>
            </a:r>
            <a:r>
              <a:rPr lang="de-DE" sz="2000" dirty="0"/>
              <a:t>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1600" dirty="0" smtClean="0"/>
              <a:t>(Lesser 2007)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Impact of severe psychosocial stressors (e.g., crime, racial discrimination, family disruptions, poor housing) on the association between race/ethnicity and remission remains unclear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Racial and ethnic minorities preferred </a:t>
            </a:r>
            <a:r>
              <a:rPr lang="en-GB" sz="2000" dirty="0" err="1"/>
              <a:t>counseling</a:t>
            </a:r>
            <a:r>
              <a:rPr lang="en-GB" sz="2000" dirty="0"/>
              <a:t> for depression treatment in contrast to medication more than whites </a:t>
            </a:r>
            <a:r>
              <a:rPr lang="en-GB" sz="1600" dirty="0" smtClean="0"/>
              <a:t>(Givens et al. 2007).</a:t>
            </a:r>
            <a:r>
              <a:rPr lang="de-DE" sz="1600" dirty="0" smtClean="0"/>
              <a:t> </a:t>
            </a:r>
            <a:endParaRPr lang="da-DK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66428"/>
            <a:ext cx="8383027" cy="1205802"/>
          </a:xfrm>
        </p:spPr>
        <p:txBody>
          <a:bodyPr/>
          <a:lstStyle/>
          <a:p>
            <a:r>
              <a:rPr lang="da-DK" sz="3200" dirty="0" err="1" smtClean="0"/>
              <a:t>Prognostic</a:t>
            </a:r>
            <a:r>
              <a:rPr lang="da-DK" sz="3200" dirty="0" smtClean="0"/>
              <a:t> </a:t>
            </a:r>
            <a:r>
              <a:rPr lang="da-DK" sz="3200" dirty="0"/>
              <a:t>and outcome 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Prognostic </a:t>
            </a:r>
            <a:r>
              <a:rPr lang="da-DK" dirty="0"/>
              <a:t>and</a:t>
            </a:r>
            <a:r>
              <a:rPr lang="da-DK" dirty="0" smtClean="0"/>
              <a:t> outcome factors</a:t>
            </a:r>
            <a:endParaRPr lang="da-DK" dirty="0"/>
          </a:p>
        </p:txBody>
      </p:sp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da-DK" sz="2000" b="1" dirty="0"/>
              <a:t>Factors to be considered in relation to prognosis, 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2000" b="1" dirty="0" smtClean="0"/>
              <a:t>outcome </a:t>
            </a:r>
            <a:r>
              <a:rPr lang="da-DK" sz="2000" b="1" dirty="0"/>
              <a:t>and culture: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000" dirty="0" smtClean="0"/>
              <a:t>Existence </a:t>
            </a:r>
            <a:r>
              <a:rPr lang="da-DK" sz="2000" dirty="0"/>
              <a:t>of societal stress factors: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/>
              <a:t>E.g. war, poverty, forced migration, discrimination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Existence of psycho-social factors: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E.g. family conflicts, unemployment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a-DK" dirty="0"/>
              <a:t>Concomitant physical health problems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a-DK" dirty="0"/>
              <a:t>Role and support of the family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a-DK" dirty="0"/>
              <a:t>Willingness to disclose suicidal ideations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a-DK" dirty="0"/>
              <a:t>Medication		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Prognostic </a:t>
            </a:r>
            <a:r>
              <a:rPr lang="da-DK" dirty="0"/>
              <a:t>and</a:t>
            </a:r>
            <a:r>
              <a:rPr lang="da-DK" dirty="0" smtClean="0"/>
              <a:t> outcome factors</a:t>
            </a:r>
            <a:endParaRPr lang="da-DK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SzTx/>
              <a:buNone/>
            </a:pPr>
            <a:r>
              <a:rPr lang="da-DK" sz="2000" b="1" dirty="0"/>
              <a:t>Factors to be considered in relation to prognosis, 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2000" b="1" dirty="0" smtClean="0"/>
              <a:t>outcome </a:t>
            </a:r>
            <a:r>
              <a:rPr lang="da-DK" sz="2000" b="1" dirty="0"/>
              <a:t>and culture: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Cultural factors influencing compliance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Cultural factors influencing access to care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Availability of adequate care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Cultural barriers in the therapist-patient relationship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da-DK" dirty="0">
                <a:cs typeface="Arial" charset="0"/>
              </a:rPr>
              <a:t>E.g. linguistic, racial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err="1" smtClean="0"/>
              <a:t>Perspectives</a:t>
            </a:r>
            <a:r>
              <a:rPr lang="da-DK" sz="3200" dirty="0" smtClean="0"/>
              <a:t> </a:t>
            </a:r>
            <a:r>
              <a:rPr lang="da-DK" sz="3200" dirty="0"/>
              <a:t>on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Perspectives </a:t>
            </a:r>
            <a:r>
              <a:rPr lang="da-DK" dirty="0"/>
              <a:t>on</a:t>
            </a:r>
            <a:r>
              <a:rPr lang="da-DK" dirty="0" smtClean="0"/>
              <a:t> training</a:t>
            </a:r>
            <a:endParaRPr lang="da-DK" dirty="0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Training in cultural competence for all mental health professionals 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Training in communication skills 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Awareness of culturally influenced treatment gap </a:t>
            </a:r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Awareness of differences in access to care and steps to </a:t>
            </a:r>
            <a:r>
              <a:rPr lang="da-DK" sz="2000" dirty="0" smtClean="0"/>
              <a:t>overcome </a:t>
            </a:r>
            <a:r>
              <a:rPr lang="da-DK" sz="2000" dirty="0"/>
              <a:t>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Perspectives </a:t>
            </a:r>
            <a:r>
              <a:rPr lang="da-DK" dirty="0"/>
              <a:t>on</a:t>
            </a:r>
            <a:r>
              <a:rPr lang="da-DK" dirty="0" smtClean="0"/>
              <a:t> training</a:t>
            </a:r>
            <a:endParaRPr lang="da-DK" dirty="0"/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</a:pPr>
            <a:r>
              <a:rPr lang="da-DK" sz="2000" b="1" dirty="0"/>
              <a:t>Issues related to identification/diagnosis of depression: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Further development of cultural interviews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Validation of standardized assessment instruments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Awareness of somatic presentations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Awareness of migratory stressors and traumata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Background</a:t>
            </a:r>
            <a:r>
              <a:rPr lang="da-DK" dirty="0" smtClean="0"/>
              <a:t> </a:t>
            </a:r>
            <a:r>
              <a:rPr lang="da-DK" dirty="0"/>
              <a:t>&amp; </a:t>
            </a:r>
            <a:r>
              <a:rPr lang="da-DK" dirty="0" smtClean="0"/>
              <a:t>epidemiology</a:t>
            </a:r>
            <a:endParaRPr lang="da-DK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GB" sz="2000" dirty="0"/>
              <a:t>Globally</a:t>
            </a:r>
            <a:r>
              <a:rPr lang="da-DK" sz="2000" dirty="0"/>
              <a:t> there are approx. 360 </a:t>
            </a:r>
            <a:r>
              <a:rPr lang="da-DK" sz="2000" dirty="0" smtClean="0"/>
              <a:t>million people </a:t>
            </a:r>
            <a:r>
              <a:rPr lang="da-DK" sz="2000" dirty="0"/>
              <a:t>with mood disorders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>
                <a:cs typeface="Arial" charset="0"/>
              </a:rPr>
              <a:t>Depression is the </a:t>
            </a:r>
            <a:r>
              <a:rPr lang="da-DK" sz="2000" dirty="0" smtClean="0">
                <a:cs typeface="Arial" charset="0"/>
              </a:rPr>
              <a:t>third most </a:t>
            </a:r>
            <a:r>
              <a:rPr lang="da-DK" sz="2000" dirty="0">
                <a:cs typeface="Arial" charset="0"/>
              </a:rPr>
              <a:t>important </a:t>
            </a:r>
            <a:r>
              <a:rPr lang="da-DK" sz="2000" dirty="0" smtClean="0">
                <a:cs typeface="Arial" charset="0"/>
              </a:rPr>
              <a:t>cause of disability in the world </a:t>
            </a:r>
            <a:endParaRPr lang="da-DK" sz="2000" dirty="0"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 smtClean="0">
                <a:cs typeface="Arial" charset="0"/>
              </a:rPr>
              <a:t>Depression is responsible for 12</a:t>
            </a:r>
            <a:r>
              <a:rPr lang="da-DK" sz="2000" dirty="0" smtClean="0">
                <a:cs typeface="Arial" charset="0"/>
              </a:rPr>
              <a:t>% </a:t>
            </a:r>
            <a:r>
              <a:rPr lang="da-DK" sz="2000" dirty="0">
                <a:cs typeface="Arial" charset="0"/>
              </a:rPr>
              <a:t>of </a:t>
            </a:r>
            <a:r>
              <a:rPr lang="en-GB" sz="2000" dirty="0">
                <a:cs typeface="Times New Roman" charset="0"/>
              </a:rPr>
              <a:t>Years of Life lived with Disability (</a:t>
            </a:r>
            <a:r>
              <a:rPr lang="da-DK" sz="2000" dirty="0">
                <a:cs typeface="Arial" charset="0"/>
              </a:rPr>
              <a:t>YLD</a:t>
            </a:r>
            <a:r>
              <a:rPr lang="en-GB" sz="2000" dirty="0">
                <a:cs typeface="Times New Roman" charset="0"/>
              </a:rPr>
              <a:t>)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>
                <a:cs typeface="Times New Roman" charset="0"/>
              </a:rPr>
              <a:t>Lifetime risk for a severe depression amounts to 12-</a:t>
            </a:r>
            <a:r>
              <a:rPr lang="en-GB" sz="2000" dirty="0" smtClean="0">
                <a:cs typeface="Times New Roman" charset="0"/>
              </a:rPr>
              <a:t>16% </a:t>
            </a:r>
            <a:endParaRPr lang="en-GB" sz="2000" dirty="0">
              <a:cs typeface="Times New Roman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Perspectives </a:t>
            </a:r>
            <a:r>
              <a:rPr lang="en-GB" dirty="0"/>
              <a:t>on </a:t>
            </a:r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da-DK" sz="2000" b="1" dirty="0"/>
              <a:t>Cultural competence: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Sharpening cultural sensitivity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Acquiring cultural knowledge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b="1" dirty="0"/>
              <a:t>Enhancement of cultural empathy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Adjustment of culturally relevant relations and interactions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Ability for cultural guidance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Therapist-patient relations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a-DK" sz="2000" dirty="0"/>
              <a:t> Interview and </a:t>
            </a:r>
            <a:r>
              <a:rPr lang="da-DK" sz="2000" dirty="0" smtClean="0"/>
              <a:t>communication (</a:t>
            </a:r>
            <a:r>
              <a:rPr lang="da-DK" sz="1600" dirty="0" smtClean="0">
                <a:ea typeface="ＭＳ Ｐゴシック" charset="0"/>
              </a:rPr>
              <a:t>Tseng 2003)</a:t>
            </a:r>
            <a:endParaRPr lang="da-DK" sz="1600" dirty="0">
              <a:ea typeface="ＭＳ Ｐゴシック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a-DK" sz="20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Background</a:t>
            </a:r>
            <a:r>
              <a:rPr lang="da-DK" dirty="0" smtClean="0"/>
              <a:t> </a:t>
            </a:r>
            <a:r>
              <a:rPr lang="da-DK" dirty="0"/>
              <a:t>&amp; </a:t>
            </a:r>
            <a:r>
              <a:rPr lang="da-DK" dirty="0" smtClean="0"/>
              <a:t>epidemiology</a:t>
            </a:r>
            <a:endParaRPr lang="da-DK" dirty="0"/>
          </a:p>
        </p:txBody>
      </p:sp>
      <p:sp>
        <p:nvSpPr>
          <p:cNvPr id="775171" name="Rectangle 2051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52596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2000" b="1" dirty="0">
                <a:cs typeface="Arial" charset="0"/>
              </a:rPr>
              <a:t>The burden of depression depends upon region, having </a:t>
            </a:r>
            <a:r>
              <a:rPr lang="da-DK" sz="2000" b="1" dirty="0" smtClean="0">
                <a:cs typeface="Arial" charset="0"/>
              </a:rPr>
              <a:t/>
            </a:r>
            <a:br>
              <a:rPr lang="da-DK" sz="2000" b="1" dirty="0" smtClean="0">
                <a:cs typeface="Arial" charset="0"/>
              </a:rPr>
            </a:br>
            <a:r>
              <a:rPr lang="da-DK" sz="2000" b="1" dirty="0" smtClean="0">
                <a:cs typeface="Arial" charset="0"/>
              </a:rPr>
              <a:t>a </a:t>
            </a:r>
            <a:r>
              <a:rPr lang="da-DK" sz="2000" b="1" dirty="0">
                <a:cs typeface="Arial" charset="0"/>
              </a:rPr>
              <a:t>relatively smaller burden in poorer regions, e.g.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000" dirty="0" smtClean="0">
                <a:cs typeface="Arial" charset="0"/>
              </a:rPr>
              <a:t>8.9% </a:t>
            </a:r>
            <a:r>
              <a:rPr lang="da-DK" sz="2000" dirty="0">
                <a:cs typeface="Arial" charset="0"/>
              </a:rPr>
              <a:t>in high-income countries</a:t>
            </a:r>
            <a:r>
              <a:rPr lang="en-GB" sz="20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000" dirty="0" smtClean="0">
                <a:cs typeface="Arial" charset="0"/>
              </a:rPr>
              <a:t>1.2% </a:t>
            </a:r>
            <a:r>
              <a:rPr lang="da-DK" sz="2000" dirty="0">
                <a:cs typeface="Arial" charset="0"/>
              </a:rPr>
              <a:t>of the total burden in Africa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Background</a:t>
            </a:r>
            <a:r>
              <a:rPr lang="da-DK" dirty="0" smtClean="0"/>
              <a:t> </a:t>
            </a:r>
            <a:r>
              <a:rPr lang="da-DK" dirty="0"/>
              <a:t>&amp; </a:t>
            </a:r>
            <a:r>
              <a:rPr lang="da-DK" dirty="0" smtClean="0"/>
              <a:t>epidemiology</a:t>
            </a:r>
            <a:endParaRPr lang="da-DK" dirty="0"/>
          </a:p>
        </p:txBody>
      </p:sp>
      <p:sp>
        <p:nvSpPr>
          <p:cNvPr id="77721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cs typeface="Times New Roman" charset="0"/>
              </a:rPr>
              <a:t>Globally, women have a 1.5-2 times as high risk for getting a depression compared to men  </a:t>
            </a:r>
            <a:endParaRPr lang="da-DK" sz="2000" dirty="0"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000" dirty="0">
                <a:cs typeface="Arial" charset="0"/>
              </a:rPr>
              <a:t>Depression ranks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>
                <a:cs typeface="Arial" charset="0"/>
              </a:rPr>
              <a:t>number 4 in the global disease burden in women and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>
                <a:cs typeface="Arial" charset="0"/>
              </a:rPr>
              <a:t>number 7 in men</a:t>
            </a:r>
            <a:r>
              <a:rPr lang="en-GB" dirty="0"/>
              <a:t> </a:t>
            </a:r>
            <a:endParaRPr lang="da-DK" dirty="0"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>
                <a:solidFill>
                  <a:schemeClr val="accent5"/>
                </a:solidFill>
              </a:rPr>
              <a:t>Neurobiological aspects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Neurobiological aspects</a:t>
            </a:r>
            <a:endParaRPr lang="da-DK" dirty="0"/>
          </a:p>
        </p:txBody>
      </p:sp>
      <p:sp>
        <p:nvSpPr>
          <p:cNvPr id="76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No data on neurobiological aspects in the pathogenesis of depression in </a:t>
            </a:r>
            <a:r>
              <a:rPr lang="da-DK" sz="2000" dirty="0" smtClean="0"/>
              <a:t>migrants</a:t>
            </a:r>
            <a:endParaRPr lang="da-DK" sz="2000" dirty="0"/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Acculturative stress can be compared to the general unspecific stress response which has been described in the aetiology of depression via HPA axis </a:t>
            </a:r>
            <a:r>
              <a:rPr lang="da-DK" sz="1600" dirty="0"/>
              <a:t>(Haasen et al. 2008) </a:t>
            </a:r>
            <a:endParaRPr lang="da-DK" sz="2000" dirty="0"/>
          </a:p>
          <a:p>
            <a:pPr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da-DK" sz="2000" dirty="0"/>
              <a:t>Chronic experience of social defeat in migrants leads to sensitisation of the mesolimbic dopamine system and puts individual at increased risk for development of disorder of the brain </a:t>
            </a:r>
            <a:r>
              <a:rPr lang="da-DK" sz="1600" dirty="0"/>
              <a:t>(Selten &amp; Cantor-Graee 2005) 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2E30B-8A37-114F-8F0C-C3688BF35A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93738" indent="-693738"/>
            <a:r>
              <a:rPr lang="da-DK" sz="3200" dirty="0" err="1" smtClean="0"/>
              <a:t>Diagnostic</a:t>
            </a:r>
            <a:r>
              <a:rPr lang="da-DK" sz="3200" dirty="0" smtClean="0"/>
              <a:t> </a:t>
            </a:r>
            <a:r>
              <a:rPr lang="da-DK" sz="3200" dirty="0"/>
              <a:t>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2B2FB-EDCB-9F47-9013-6FB046E449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2011. World Psychiatric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pression Volumes PP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475BC"/>
      </a:accent1>
      <a:accent2>
        <a:srgbClr val="E2673C"/>
      </a:accent2>
      <a:accent3>
        <a:srgbClr val="6DA946"/>
      </a:accent3>
      <a:accent4>
        <a:srgbClr val="C9538B"/>
      </a:accent4>
      <a:accent5>
        <a:srgbClr val="6D6F71"/>
      </a:accent5>
      <a:accent6>
        <a:srgbClr val="000000"/>
      </a:accent6>
      <a:hlink>
        <a:srgbClr val="1475BC"/>
      </a:hlink>
      <a:folHlink>
        <a:srgbClr val="E267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1971</Words>
  <Application>Microsoft Office PowerPoint</Application>
  <PresentationFormat>On-screen Show (4:3)</PresentationFormat>
  <Paragraphs>305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WPA Educational Programme on Cultural Aspects of Depression</vt:lpstr>
      <vt:lpstr>Cultural aspects of depression: Overview</vt:lpstr>
      <vt:lpstr>Background &amp; Epidemiology</vt:lpstr>
      <vt:lpstr>Background &amp; epidemiology</vt:lpstr>
      <vt:lpstr>Background &amp; epidemiology</vt:lpstr>
      <vt:lpstr>Background &amp; epidemiology</vt:lpstr>
      <vt:lpstr>Neurobiological aspects</vt:lpstr>
      <vt:lpstr>Neurobiological aspects</vt:lpstr>
      <vt:lpstr>Diagnostic considerations</vt:lpstr>
      <vt:lpstr>Diagnostic considerations</vt:lpstr>
      <vt:lpstr>Diagnostic considerations</vt:lpstr>
      <vt:lpstr>Diagnostic considerations</vt:lpstr>
      <vt:lpstr>Diagnostic considerations</vt:lpstr>
      <vt:lpstr>Diagnostic considerations</vt:lpstr>
      <vt:lpstr>Symptom manifestation</vt:lpstr>
      <vt:lpstr>Symptom manifestation</vt:lpstr>
      <vt:lpstr>Symptom manifestation</vt:lpstr>
      <vt:lpstr>Symptom manifestation</vt:lpstr>
      <vt:lpstr>Symptom manifestation</vt:lpstr>
      <vt:lpstr>Symptom manifestation</vt:lpstr>
      <vt:lpstr>Symptom manifestation</vt:lpstr>
      <vt:lpstr>Provoking factors</vt:lpstr>
      <vt:lpstr>Provoking factors</vt:lpstr>
      <vt:lpstr>Provoking factors</vt:lpstr>
      <vt:lpstr>Provoking factors</vt:lpstr>
      <vt:lpstr>Comorbidity</vt:lpstr>
      <vt:lpstr>Comorbidity</vt:lpstr>
      <vt:lpstr>Comorbidity</vt:lpstr>
      <vt:lpstr>Comorbidity</vt:lpstr>
      <vt:lpstr>Therapeutic issues</vt:lpstr>
      <vt:lpstr>Therapeutic issues</vt:lpstr>
      <vt:lpstr>Therapeutic issues</vt:lpstr>
      <vt:lpstr>Therapeutic issues</vt:lpstr>
      <vt:lpstr>Prognostic and outcome factors</vt:lpstr>
      <vt:lpstr>Prognostic and outcome factors</vt:lpstr>
      <vt:lpstr>Prognostic and outcome factors</vt:lpstr>
      <vt:lpstr>Perspectives on training</vt:lpstr>
      <vt:lpstr>Perspectives on training</vt:lpstr>
      <vt:lpstr>Perspectives on training</vt:lpstr>
      <vt:lpstr>Perspectives on training</vt:lpstr>
    </vt:vector>
  </TitlesOfParts>
  <Company>c|change,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 Rodriguez</dc:creator>
  <cp:lastModifiedBy>Lydia</cp:lastModifiedBy>
  <cp:revision>33</cp:revision>
  <dcterms:created xsi:type="dcterms:W3CDTF">2011-06-03T14:18:44Z</dcterms:created>
  <dcterms:modified xsi:type="dcterms:W3CDTF">2012-03-29T11:05:54Z</dcterms:modified>
</cp:coreProperties>
</file>